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6"/>
  </p:notesMasterIdLst>
  <p:sldIdLst>
    <p:sldId id="257" r:id="rId2"/>
    <p:sldId id="258" r:id="rId3"/>
    <p:sldId id="259" r:id="rId4"/>
    <p:sldId id="263" r:id="rId5"/>
    <p:sldId id="278" r:id="rId6"/>
    <p:sldId id="264" r:id="rId7"/>
    <p:sldId id="265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82" r:id="rId16"/>
    <p:sldId id="281" r:id="rId17"/>
    <p:sldId id="273" r:id="rId18"/>
    <p:sldId id="274" r:id="rId19"/>
    <p:sldId id="275" r:id="rId20"/>
    <p:sldId id="276" r:id="rId21"/>
    <p:sldId id="277" r:id="rId22"/>
    <p:sldId id="262" r:id="rId23"/>
    <p:sldId id="280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F400AF-4421-4384-87A7-E1040A3B3006}">
  <a:tblStyle styleId="{D3F400AF-4421-4384-87A7-E1040A3B3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7A29F17-D06E-4987-81F5-1A5EB46A02A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2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14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0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66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5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52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5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128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73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54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45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88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2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306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9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34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6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07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4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6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68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9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1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9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3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032000" y="412275"/>
            <a:ext cx="81120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1pPr>
            <a:lvl2pPr lvl="1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2pPr>
            <a:lvl3pPr lvl="2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3pPr>
            <a:lvl4pPr lvl="3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4pPr>
            <a:lvl5pPr lvl="4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5pPr>
            <a:lvl6pPr lvl="5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6pPr>
            <a:lvl7pPr lvl="6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7pPr>
            <a:lvl8pPr lvl="7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8pPr>
            <a:lvl9pPr lvl="8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3203848" y="0"/>
            <a:ext cx="5940152" cy="5143499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0" y="0"/>
            <a:ext cx="3203847" cy="5143499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0" y="702282"/>
            <a:ext cx="9179700" cy="2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247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26400"/>
                </a:lnTo>
                <a:lnTo>
                  <a:pt x="63779" y="26400"/>
                </a:lnTo>
                <a:lnTo>
                  <a:pt x="63779" y="93599"/>
                </a:lnTo>
                <a:lnTo>
                  <a:pt x="120000" y="93599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4860031" y="1131590"/>
            <a:ext cx="4283968" cy="288032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42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adat24h.net/" TargetMode="External"/><Relationship Id="rId4" Type="http://schemas.openxmlformats.org/officeDocument/2006/relationships/hyperlink" Target="http://www.123nhadat.vn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860599" y="2969901"/>
            <a:ext cx="4830616" cy="862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Students: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 Thanh 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chemeClr val="tx1"/>
                </a:solidFill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</a:rPr>
              <a:t>Nguyen Hoang Phuc Huy</a:t>
            </a:r>
            <a:endParaRPr lang="vi-VN" sz="1800" b="1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860599" y="3747210"/>
            <a:ext cx="421531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Dr. Nguyen Van Vu</a:t>
            </a: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12514" y="1540320"/>
            <a:ext cx="740854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vi-VN" sz="2800" dirty="0" smtClean="0">
                <a:solidFill>
                  <a:srgbClr val="0072C0"/>
                </a:solidFill>
              </a:rPr>
              <a:t>INSIGHTS INTO HOUSING MARKETS IN </a:t>
            </a:r>
            <a:br>
              <a:rPr lang="vi-VN" sz="2800" dirty="0" smtClean="0">
                <a:solidFill>
                  <a:srgbClr val="0072C0"/>
                </a:solidFill>
              </a:rPr>
            </a:br>
            <a:r>
              <a:rPr lang="vi-VN" sz="2800" dirty="0" smtClean="0">
                <a:solidFill>
                  <a:srgbClr val="0072C0"/>
                </a:solidFill>
              </a:rPr>
              <a:t>HO CHI MINH CITY</a:t>
            </a:r>
            <a:endParaRPr lang="en" sz="2800" dirty="0">
              <a:solidFill>
                <a:srgbClr val="0072C0"/>
              </a:solidFill>
            </a:endParaRPr>
          </a:p>
        </p:txBody>
      </p:sp>
      <p:pic>
        <p:nvPicPr>
          <p:cNvPr id="12" name="Shape 76" descr="Description: E:\Logo-KHTN 20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0599" y="70868"/>
            <a:ext cx="13824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AP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8258" y="320743"/>
            <a:ext cx="1532400" cy="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 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Real Estate Websites for Data Crawling: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www.muabannhadat.vn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www.alonhadat.vn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www.nhadat24h.net</a:t>
            </a:r>
            <a:endParaRPr lang="vi-VN" dirty="0" smtClean="0">
              <a:solidFill>
                <a:schemeClr val="accent1"/>
              </a:solidFill>
              <a:hlinkClick r:id="rId3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www.123nhadat.vn</a:t>
            </a:r>
            <a:endParaRPr lang="vi-VN" dirty="0" smtClean="0">
              <a:solidFill>
                <a:schemeClr val="accent1"/>
              </a:solidFill>
              <a:hlinkClick r:id="rId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www.diaoconline.vn</a:t>
            </a:r>
          </a:p>
        </p:txBody>
      </p:sp>
      <p:pic>
        <p:nvPicPr>
          <p:cNvPr id="8" name="Picture 7" descr="../Desktop/Screen%20Shot%202017-07-13%20at%2023.11.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700125"/>
            <a:ext cx="2729734" cy="17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%20Shot%202017-06-24%20at%2009.07.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2936640"/>
            <a:ext cx="2729734" cy="16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7-06-24%20at%2009.06.29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1455140"/>
            <a:ext cx="2730369" cy="192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7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Storage Format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670681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ID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ID</a:t>
            </a:r>
            <a:endParaRPr lang="vi-VN" dirty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Title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title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Location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road, ward, county, city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Author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house’s owner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Post-time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posting time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Project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name of the apartment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Price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price of the house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Transaction-type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sale or rent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House-type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villa, apartment, townhouse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vi-VN" dirty="0" smtClean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Description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 discription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71625"/>
            <a:ext cx="4287521" cy="25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924673"/>
            <a:ext cx="4328160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Merging Data From Multiple Sources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Every website has its own format. Human can read but system cannot.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Ex:  Ho Chi Minh (muabannhadat.vn) vs HCM(alonhadat.vn) vs TP Ho C</a:t>
            </a:r>
            <a:r>
              <a:rPr lang="en-US" dirty="0" smtClean="0">
                <a:solidFill>
                  <a:srgbClr val="3F3F3F"/>
                </a:solidFill>
              </a:rPr>
              <a:t>h</a:t>
            </a:r>
            <a:r>
              <a:rPr lang="vi-VN" dirty="0" smtClean="0">
                <a:solidFill>
                  <a:srgbClr val="3F3F3F"/>
                </a:solidFill>
              </a:rPr>
              <a:t>i Minh(batdongsan.com.vn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buSzPct val="70000"/>
            </a:pP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Merging Data: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6420" y="2508218"/>
            <a:ext cx="4162426" cy="1447799"/>
            <a:chOff x="0" y="0"/>
            <a:chExt cx="4848225" cy="1495425"/>
          </a:xfrm>
        </p:grpSpPr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</a:t>
              </a: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0" y="600075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Motel</a:t>
              </a: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0" y="121920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3181350" y="600075"/>
              <a:ext cx="16668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Restaurant, Motel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52550" y="171450"/>
              <a:ext cx="895350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2550" y="752475"/>
              <a:ext cx="895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352550" y="752475"/>
              <a:ext cx="895350" cy="638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7900" y="752475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Before data cleaning, </a:t>
            </a:r>
            <a:r>
              <a:rPr lang="vi-VN" sz="1800" dirty="0" smtClean="0">
                <a:solidFill>
                  <a:srgbClr val="3F3F3F"/>
                </a:solidFill>
              </a:rPr>
              <a:t>divide dataset into smaller groups (similar location and house type)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accent5">
                    <a:lumMod val="75000"/>
                  </a:schemeClr>
                </a:solidFill>
              </a:rPr>
              <a:t>Reasons: </a:t>
            </a:r>
            <a:endParaRPr lang="vi-VN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Reduce number of comparisons between real estate listings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Increase accuracy of duplicated listings removal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Increase accuracy of removing listings with unreasonable price</a:t>
            </a:r>
            <a:endParaRPr lang="vi-VN" sz="1800" dirty="0">
              <a:solidFill>
                <a:schemeClr val="tx1"/>
              </a:solidFill>
            </a:endParaRPr>
          </a:p>
          <a:p>
            <a:pPr marR="0" lvl="0" algn="l" rtl="0">
              <a:spcBef>
                <a:spcPts val="0"/>
              </a:spcBef>
              <a:buSzPct val="70000"/>
            </a:pPr>
            <a:endParaRPr lang="vi-V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</a:t>
            </a:r>
            <a:r>
              <a:rPr lang="en-US" sz="2000" dirty="0" smtClean="0"/>
              <a:t>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70242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36" name="Canvas 289"/>
          <p:cNvGrpSpPr/>
          <p:nvPr/>
        </p:nvGrpSpPr>
        <p:grpSpPr>
          <a:xfrm>
            <a:off x="393990" y="219920"/>
            <a:ext cx="6423499" cy="5046561"/>
            <a:chOff x="0" y="0"/>
            <a:chExt cx="5781675" cy="5240020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5727700" cy="5240020"/>
            </a:xfrm>
            <a:prstGeom prst="rect">
              <a:avLst/>
            </a:prstGeom>
          </p:spPr>
        </p:sp>
        <p:sp>
          <p:nvSpPr>
            <p:cNvPr id="38" name="Oval 37"/>
            <p:cNvSpPr/>
            <p:nvPr/>
          </p:nvSpPr>
          <p:spPr>
            <a:xfrm>
              <a:off x="3571875" y="409575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ea typeface="Calibri" charset="0"/>
                  <a:cs typeface="Times New Roman" charset="0"/>
                </a:rPr>
                <a:t>Rootz</a:t>
              </a:r>
            </a:p>
          </p:txBody>
        </p:sp>
        <p:sp>
          <p:nvSpPr>
            <p:cNvPr id="39" name="Text Box 263"/>
            <p:cNvSpPr txBox="1"/>
            <p:nvPr/>
          </p:nvSpPr>
          <p:spPr>
            <a:xfrm>
              <a:off x="3400425" y="200025"/>
              <a:ext cx="600075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>
                  <a:effectLst/>
                  <a:latin typeface="Calibri" charset="0"/>
                  <a:ea typeface="Calibri" charset="0"/>
                  <a:cs typeface="Times New Roman" charset="0"/>
                </a:rPr>
                <a:t>Root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40" name="Text Box 264"/>
            <p:cNvSpPr txBox="1"/>
            <p:nvPr/>
          </p:nvSpPr>
          <p:spPr>
            <a:xfrm>
              <a:off x="2190750" y="1085850"/>
              <a:ext cx="1019175" cy="4000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>
                  <a:effectLst/>
                  <a:latin typeface="Calibri" charset="0"/>
                  <a:ea typeface="Calibri" charset="0"/>
                  <a:cs typeface="Calibri" charset="0"/>
                </a:rPr>
                <a:t>For sale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41" name="Text Box 226"/>
            <p:cNvSpPr txBox="1"/>
            <p:nvPr/>
          </p:nvSpPr>
          <p:spPr>
            <a:xfrm>
              <a:off x="4309088" y="1085850"/>
              <a:ext cx="1019175" cy="4000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For rent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2700338" y="561975"/>
              <a:ext cx="947737" cy="52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648075" y="561975"/>
              <a:ext cx="1170601" cy="52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 Box 226"/>
            <p:cNvSpPr txBox="1"/>
            <p:nvPr/>
          </p:nvSpPr>
          <p:spPr>
            <a:xfrm>
              <a:off x="4867275" y="1941150"/>
              <a:ext cx="914400" cy="29625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45" name="Text Box 226"/>
            <p:cNvSpPr txBox="1"/>
            <p:nvPr/>
          </p:nvSpPr>
          <p:spPr>
            <a:xfrm>
              <a:off x="2809875" y="1951015"/>
              <a:ext cx="91440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46" name="Text Box 226"/>
            <p:cNvSpPr txBox="1"/>
            <p:nvPr/>
          </p:nvSpPr>
          <p:spPr>
            <a:xfrm>
              <a:off x="1672126" y="1950040"/>
              <a:ext cx="1084875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Ho Chi Minh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223135" y="1454615"/>
              <a:ext cx="485774" cy="4641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00338" y="1485900"/>
              <a:ext cx="566737" cy="4651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8676" y="1485900"/>
              <a:ext cx="505799" cy="455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 Box 274"/>
            <p:cNvSpPr txBox="1"/>
            <p:nvPr/>
          </p:nvSpPr>
          <p:spPr>
            <a:xfrm>
              <a:off x="171449" y="1209675"/>
              <a:ext cx="1247775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u="sng">
                  <a:effectLst/>
                  <a:latin typeface="Calibri" charset="0"/>
                  <a:ea typeface="Calibri" charset="0"/>
                  <a:cs typeface="Times New Roman" charset="0"/>
                </a:rPr>
                <a:t>Transaction type</a:t>
              </a:r>
              <a:endParaRPr lang="en-GB" sz="120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sp>
          <p:nvSpPr>
            <p:cNvPr id="51" name="Text Box 235"/>
            <p:cNvSpPr txBox="1"/>
            <p:nvPr/>
          </p:nvSpPr>
          <p:spPr>
            <a:xfrm>
              <a:off x="171449" y="1970700"/>
              <a:ext cx="7344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Province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2" name="Text Box 226"/>
            <p:cNvSpPr txBox="1"/>
            <p:nvPr/>
          </p:nvSpPr>
          <p:spPr>
            <a:xfrm>
              <a:off x="2257424" y="2815250"/>
              <a:ext cx="1285875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Binh Thanh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3" name="Text Box 226"/>
            <p:cNvSpPr txBox="1"/>
            <p:nvPr/>
          </p:nvSpPr>
          <p:spPr>
            <a:xfrm>
              <a:off x="1106170" y="2815250"/>
              <a:ext cx="108458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1648460" y="2245950"/>
              <a:ext cx="566104" cy="569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214564" y="2245950"/>
              <a:ext cx="685798" cy="569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 Box 235"/>
            <p:cNvSpPr txBox="1"/>
            <p:nvPr/>
          </p:nvSpPr>
          <p:spPr>
            <a:xfrm>
              <a:off x="180000" y="2799375"/>
              <a:ext cx="73406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County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7" name="Text Box 226"/>
            <p:cNvSpPr txBox="1"/>
            <p:nvPr/>
          </p:nvSpPr>
          <p:spPr>
            <a:xfrm>
              <a:off x="2962275" y="3699170"/>
              <a:ext cx="116205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Times New Roman" charset="0"/>
                  <a:ea typeface="Calibri" charset="0"/>
                </a:rPr>
                <a:t>…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58" name="Text Box 226"/>
            <p:cNvSpPr txBox="1"/>
            <p:nvPr/>
          </p:nvSpPr>
          <p:spPr>
            <a:xfrm>
              <a:off x="1791970" y="3699170"/>
              <a:ext cx="1084580" cy="29591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charset="0"/>
                  <a:ea typeface="Calibri" charset="0"/>
                  <a:cs typeface="Calibri" charset="0"/>
                </a:rPr>
                <a:t>Apartment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2334260" y="3111160"/>
              <a:ext cx="566102" cy="5880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0362" y="3111160"/>
              <a:ext cx="642938" cy="5880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 Box 235"/>
            <p:cNvSpPr txBox="1"/>
            <p:nvPr/>
          </p:nvSpPr>
          <p:spPr>
            <a:xfrm>
              <a:off x="180000" y="3637575"/>
              <a:ext cx="92617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u="sng">
                  <a:effectLst/>
                  <a:latin typeface="Calibri" charset="0"/>
                  <a:ea typeface="Calibri" charset="0"/>
                </a:rPr>
                <a:t>House type</a:t>
              </a:r>
              <a:endParaRPr lang="en-GB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62" name="Text Box 286"/>
            <p:cNvSpPr txBox="1"/>
            <p:nvPr/>
          </p:nvSpPr>
          <p:spPr>
            <a:xfrm>
              <a:off x="1400174" y="4676443"/>
              <a:ext cx="2174240" cy="29527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b="1" dirty="0">
                  <a:effectLst/>
                  <a:latin typeface="Calibri" charset="0"/>
                  <a:ea typeface="Calibri" charset="0"/>
                  <a:cs typeface="Times New Roman" charset="0"/>
                </a:rPr>
                <a:t>[Listing 1, Listing 2, Listing 3, …]</a:t>
              </a:r>
              <a:endParaRPr lang="en-GB" sz="1200" dirty="0">
                <a:effectLst/>
                <a:latin typeface="Calibri" charset="0"/>
                <a:ea typeface="Calibri" charset="0"/>
                <a:cs typeface="Times New Roman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2876550" y="3995080"/>
              <a:ext cx="532129" cy="681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400174" y="3995080"/>
              <a:ext cx="391796" cy="6816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0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i="1" dirty="0" smtClean="0">
                <a:solidFill>
                  <a:srgbClr val="3F3F3F"/>
                </a:solidFill>
              </a:rPr>
              <a:t>Duplication </a:t>
            </a:r>
            <a:r>
              <a:rPr lang="vi-VN" sz="1800" i="1" dirty="0" smtClean="0">
                <a:solidFill>
                  <a:srgbClr val="3F3F3F"/>
                </a:solidFill>
              </a:rPr>
              <a:t>Removal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accent5">
                    <a:lumMod val="75000"/>
                  </a:schemeClr>
                </a:solidFill>
              </a:rPr>
              <a:t>Reason</a:t>
            </a:r>
            <a:r>
              <a:rPr lang="vi-VN" sz="2000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vi-VN" sz="2000" dirty="0" smtClean="0">
                <a:solidFill>
                  <a:srgbClr val="3F3F3F"/>
                </a:solidFill>
              </a:rPr>
              <a:t> </a:t>
            </a:r>
            <a:r>
              <a:rPr lang="vi-VN" sz="1800" dirty="0" smtClean="0">
                <a:solidFill>
                  <a:srgbClr val="3F3F3F"/>
                </a:solidFill>
              </a:rPr>
              <a:t>houses’ owners increase the chance that their houses pitching people’s interest.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3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TF-IDF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i="1" dirty="0" smtClean="0">
                <a:solidFill>
                  <a:srgbClr val="3F3F3F"/>
                </a:solidFill>
              </a:rPr>
              <a:t>Unreasonable Value </a:t>
            </a:r>
            <a:r>
              <a:rPr lang="vi-VN" sz="1800" i="1" dirty="0" smtClean="0">
                <a:solidFill>
                  <a:srgbClr val="3F3F3F"/>
                </a:solidFill>
              </a:rPr>
              <a:t>Removal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1429252"/>
            <a:ext cx="3759872" cy="3235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23" y="1445818"/>
            <a:ext cx="4332995" cy="32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Standard Deviation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3SD Method to remove unreasonable prices: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sz="2800" b="1" i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800" b="1" dirty="0"/>
                  <a:t> </a:t>
                </a:r>
                <a14:m>
                  <m:oMath xmlns:m="http://schemas.openxmlformats.org/officeDocument/2006/math">
                    <m:r>
                      <a:rPr lang="en-GB" sz="2800" b="1">
                        <a:latin typeface="Cambria Math" charset="0"/>
                      </a:rPr>
                      <m:t>±</m:t>
                    </m:r>
                  </m:oMath>
                </a14:m>
                <a:r>
                  <a:rPr lang="en-GB" sz="2800" b="1" dirty="0"/>
                  <a:t> </a:t>
                </a:r>
                <a:r>
                  <a:rPr lang="en-GB" sz="2800" b="1" dirty="0" smtClean="0"/>
                  <a:t>3SD</a:t>
                </a:r>
              </a:p>
              <a:p>
                <a:pPr algn="ctr">
                  <a:buSzPct val="25000"/>
                </a:pPr>
                <a:endParaRPr lang="en-GB" sz="1800" b="1" dirty="0"/>
              </a:p>
              <a:p>
                <a:pPr>
                  <a:buSzPct val="25000"/>
                </a:pP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Drawback: 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Mean and standard deviation can be influenced by the outliers.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The standard deviation is affected more greatly, if the outlier is more extreme</a:t>
                </a:r>
              </a:p>
              <a:p>
                <a:pPr>
                  <a:buSzPct val="25000"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 xmlns=""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2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Interquartile Range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600" dirty="0" smtClean="0">
                <a:solidFill>
                  <a:srgbClr val="3F3F3F"/>
                </a:solidFill>
              </a:rPr>
              <a:t>Interquartile Range is computed as: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		</a:t>
            </a:r>
            <a:r>
              <a:rPr lang="vi-VN" sz="2000" b="1" dirty="0" smtClean="0">
                <a:solidFill>
                  <a:srgbClr val="3F3F3F"/>
                </a:solidFill>
              </a:rPr>
              <a:t>IQR = Q3 </a:t>
            </a:r>
            <a:r>
              <a:rPr lang="mr-IN" sz="2000" b="1" dirty="0" smtClean="0">
                <a:solidFill>
                  <a:srgbClr val="3F3F3F"/>
                </a:solidFill>
              </a:rPr>
              <a:t>–</a:t>
            </a:r>
            <a:r>
              <a:rPr lang="vi-VN" sz="2000" b="1" dirty="0" smtClean="0">
                <a:solidFill>
                  <a:srgbClr val="3F3F3F"/>
                </a:solidFill>
              </a:rPr>
              <a:t> Q1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r>
              <a:rPr lang="vi-VN" sz="1600" dirty="0" smtClean="0">
                <a:solidFill>
                  <a:srgbClr val="3F3F3F"/>
                </a:solidFill>
              </a:rPr>
              <a:t>Outliers are detedted by: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below </a:t>
            </a:r>
            <a:r>
              <a:rPr lang="vi-VN" sz="1600" b="1" dirty="0" smtClean="0">
                <a:solidFill>
                  <a:srgbClr val="3F3F3F"/>
                </a:solidFill>
              </a:rPr>
              <a:t>Q1 </a:t>
            </a:r>
            <a:r>
              <a:rPr lang="mr-IN" sz="1600" b="1" dirty="0" smtClean="0">
                <a:solidFill>
                  <a:srgbClr val="3F3F3F"/>
                </a:solidFill>
              </a:rPr>
              <a:t>–</a:t>
            </a:r>
            <a:r>
              <a:rPr lang="vi-VN" sz="1600" b="1" dirty="0" smtClean="0">
                <a:solidFill>
                  <a:srgbClr val="3F3F3F"/>
                </a:solidFill>
              </a:rPr>
              <a:t> 1.5xIQR 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above </a:t>
            </a:r>
            <a:r>
              <a:rPr lang="vi-VN" sz="1600" b="1" dirty="0" smtClean="0">
                <a:solidFill>
                  <a:srgbClr val="3F3F3F"/>
                </a:solidFill>
              </a:rPr>
              <a:t>Q3 + 1.5xIQR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b="1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Drawback: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If Q1 is equal Q3, IQR will be 0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Outliers cannot be detected because width of expected range is 0</a:t>
            </a:r>
          </a:p>
          <a:p>
            <a:pPr marL="285750" marR="0" lvl="0" indent="-285750" algn="l" rtl="0">
              <a:spcBef>
                <a:spcPts val="0"/>
              </a:spcBef>
              <a:buSzPct val="70000"/>
              <a:buFont typeface="Wingdings" charset="2"/>
              <a:buChar char="§"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6" y="700125"/>
            <a:ext cx="3753492" cy="18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lang="en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29177" y="661825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29177" y="1738323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29177" y="2780939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1019565">
            <a:off x="2829177" y="3840496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79910" y="883365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79910" y="1924944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79909" y="2974568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79909" y="4062036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Conclusion and Future Work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Modified Z-Score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Data follows normal distribution, Z-score is calculated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GB" sz="2400" b="1" dirty="0" smtClean="0"/>
                  <a:t>		</a:t>
                </a:r>
                <a:r>
                  <a:rPr lang="en-GB" sz="2400" b="1" dirty="0" err="1" smtClean="0"/>
                  <a:t>Z</a:t>
                </a:r>
                <a:r>
                  <a:rPr lang="en-GB" sz="2400" b="1" baseline="-25000" dirty="0" err="1" smtClean="0"/>
                  <a:t>i</a:t>
                </a:r>
                <a:r>
                  <a:rPr lang="en-GB" sz="2400" b="1" dirty="0" smtClean="0"/>
                  <a:t> </a:t>
                </a:r>
                <a:r>
                  <a:rPr lang="en-GB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/>
                        </m:ctrlPr>
                      </m:fPr>
                      <m:num>
                        <m:r>
                          <a:rPr lang="vi-VN" sz="2400" b="1" i="1"/>
                          <m:t>𝐱</m:t>
                        </m:r>
                        <m:r>
                          <a:rPr lang="vi-VN" sz="2400" b="1" i="1" baseline="-25000"/>
                          <m:t>𝐢</m:t>
                        </m:r>
                        <m:r>
                          <a:rPr lang="en-GB" sz="2400" b="1" i="1"/>
                          <m:t>−</m:t>
                        </m:r>
                        <m:r>
                          <a:rPr lang="en-GB" sz="2400" b="1"/>
                          <m:t> </m:t>
                        </m:r>
                        <m:acc>
                          <m:accPr>
                            <m:chr m:val="̅"/>
                            <m:ctrlPr>
                              <a:rPr lang="en-GB" sz="2400" b="1" i="1"/>
                            </m:ctrlPr>
                          </m:accPr>
                          <m:e>
                            <m:r>
                              <a:rPr lang="en-GB" sz="2400" b="1" i="1"/>
                              <m:t>𝐱</m:t>
                            </m:r>
                          </m:e>
                        </m:acc>
                      </m:num>
                      <m:den>
                        <m:r>
                          <a:rPr lang="en-GB" sz="2400" b="1" i="1"/>
                          <m:t>𝐬𝐝</m:t>
                        </m:r>
                      </m:den>
                    </m:f>
                  </m:oMath>
                </a14:m>
                <a:r>
                  <a:rPr lang="en-GB" sz="2400" b="1" dirty="0"/>
                  <a:t> </a:t>
                </a:r>
                <a:r>
                  <a:rPr lang="en-GB" sz="1800" b="1" dirty="0"/>
                  <a:t>, </a:t>
                </a:r>
                <a:r>
                  <a:rPr lang="en-GB" dirty="0" smtClean="0"/>
                  <a:t>for </a:t>
                </a:r>
                <a:r>
                  <a:rPr lang="en-GB" dirty="0"/>
                  <a:t>X</a:t>
                </a:r>
                <a:r>
                  <a:rPr lang="en-GB" baseline="-25000" dirty="0"/>
                  <a:t>­i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/>
                      <m:t>~ </m:t>
                    </m:r>
                  </m:oMath>
                </a14:m>
                <a:r>
                  <a:rPr lang="en-GB" dirty="0"/>
                  <a:t>N(</a:t>
                </a:r>
                <a14:m>
                  <m:oMath xmlns:m="http://schemas.openxmlformats.org/officeDocument/2006/math">
                    <m:r>
                      <a:rPr lang="en-GB" b="0" i="1"/>
                      <m:t>𝜇</m:t>
                    </m:r>
                    <m:r>
                      <a:rPr lang="en-GB" b="0"/>
                      <m:t>, </m:t>
                    </m:r>
                    <m:sSup>
                      <m:sSupPr>
                        <m:ctrlPr>
                          <a:rPr lang="en-GB" i="1"/>
                        </m:ctrlPr>
                      </m:sSupPr>
                      <m:e>
                        <m:r>
                          <a:rPr lang="en-GB" b="0" i="1"/>
                          <m:t>𝜎</m:t>
                        </m:r>
                      </m:e>
                      <m:sup>
                        <m:r>
                          <a:rPr lang="en-GB" b="0" i="1"/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r>
                  <a:rPr lang="en-GB" baseline="-25000" dirty="0"/>
                  <a:t>, </a:t>
                </a:r>
                <a:r>
                  <a:rPr lang="vi-VN" dirty="0"/>
                  <a:t>and sd stands for standard deviation.</a:t>
                </a:r>
                <a:endParaRPr lang="en-GB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Mean and standard deviation 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Modified Z-score is defined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CA" sz="2400" b="1" dirty="0" err="1"/>
                  <a:t>M</a:t>
                </a:r>
                <a:r>
                  <a:rPr lang="en-CA" sz="2400" b="1" baseline="-25000" dirty="0" err="1"/>
                  <a:t>i</a:t>
                </a:r>
                <a:r>
                  <a:rPr lang="en-CA" sz="2400" b="1" baseline="-25000" dirty="0"/>
                  <a:t> </a:t>
                </a:r>
                <a:r>
                  <a:rPr lang="en-CA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/>
                        </m:ctrlPr>
                      </m:fPr>
                      <m:num>
                        <m:r>
                          <a:rPr lang="en-CA" sz="2400" b="1" i="1"/>
                          <m:t>𝟎</m:t>
                        </m:r>
                        <m:r>
                          <a:rPr lang="en-CA" sz="2400" b="1" i="1"/>
                          <m:t>.</m:t>
                        </m:r>
                        <m:r>
                          <a:rPr lang="en-CA" sz="2400" b="1" i="1"/>
                          <m:t>𝟔𝟕𝟒𝟓</m:t>
                        </m:r>
                        <m:r>
                          <a:rPr lang="en-CA" sz="2400" b="1" i="1"/>
                          <m:t>(</m:t>
                        </m:r>
                        <m:r>
                          <a:rPr lang="en-CA" sz="2400" b="1" i="1"/>
                          <m:t>𝐱𝐢</m:t>
                        </m:r>
                        <m:r>
                          <a:rPr lang="en-CA" sz="2400" b="1" i="1"/>
                          <m:t>−</m:t>
                        </m:r>
                        <m:r>
                          <a:rPr lang="en-CA" sz="2400" b="1"/>
                          <m:t> </m:t>
                        </m:r>
                        <m:r>
                          <a:rPr lang="en-CA" sz="2400" b="1" i="1"/>
                          <m:t>𝑺𝑨</m:t>
                        </m:r>
                        <m:r>
                          <a:rPr lang="en-CA" sz="2400" b="1" i="1"/>
                          <m:t>)</m:t>
                        </m:r>
                      </m:num>
                      <m:den>
                        <m:r>
                          <a:rPr lang="en-CA" sz="2400" b="1" i="1"/>
                          <m:t>𝑴𝑨𝑫</m:t>
                        </m:r>
                      </m:den>
                    </m:f>
                    <m:r>
                      <a:rPr lang="en-CA" sz="2400" b="1" i="1"/>
                      <m:t> </m:t>
                    </m:r>
                  </m:oMath>
                </a14:m>
                <a:endParaRPr lang="en-GB" sz="24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>
                  <a:buSzPct val="25000"/>
                </a:pPr>
                <a:r>
                  <a:rPr lang="en-CA" sz="1800" dirty="0" smtClean="0"/>
                  <a:t>If </a:t>
                </a:r>
                <a:r>
                  <a:rPr lang="en-CA" sz="1800" dirty="0" err="1" smtClean="0"/>
                  <a:t>M</a:t>
                </a:r>
                <a:r>
                  <a:rPr lang="en-CA" sz="1800" baseline="-25000" dirty="0" err="1" smtClean="0"/>
                  <a:t>i</a:t>
                </a:r>
                <a:r>
                  <a:rPr lang="en-CA" sz="1800" baseline="-25000" dirty="0" smtClean="0"/>
                  <a:t> </a:t>
                </a:r>
                <a:r>
                  <a:rPr lang="en-CA" sz="1800" dirty="0"/>
                  <a:t>&gt; 0.35, </a:t>
                </a:r>
                <a:r>
                  <a:rPr lang="en-CA" sz="1800" dirty="0" smtClean="0"/>
                  <a:t>then </a:t>
                </a:r>
                <a:r>
                  <a:rPr lang="en-CA" sz="1800" dirty="0"/>
                  <a:t>x</a:t>
                </a:r>
                <a:r>
                  <a:rPr lang="en-CA" sz="1800" baseline="-25000" dirty="0"/>
                  <a:t>i</a:t>
                </a:r>
                <a:r>
                  <a:rPr lang="en-CA" sz="1800" dirty="0"/>
                  <a:t> is considered as an </a:t>
                </a:r>
                <a:r>
                  <a:rPr lang="en-CA" sz="1800" dirty="0" smtClean="0"/>
                  <a:t>outlier.</a:t>
                </a:r>
                <a:endParaRPr lang="en-GB" sz="18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 b="-1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727" r="31727"/>
          <a:stretch/>
        </p:blipFill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39552" y="699293"/>
            <a:ext cx="3456383" cy="1944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2C0"/>
              </a:buClr>
              <a:buSzPct val="25000"/>
              <a:buFont typeface="Arial"/>
              <a:buNone/>
            </a:pPr>
            <a:r>
              <a:rPr lang="vi-VN" sz="3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3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0" y="0"/>
            <a:ext cx="9144000" cy="2571749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>
            <a:spLocks noGrp="1"/>
          </p:cNvSpPr>
          <p:nvPr>
            <p:ph type="body" idx="4294967295"/>
          </p:nvPr>
        </p:nvSpPr>
        <p:spPr>
          <a:xfrm>
            <a:off x="2682069" y="1599641"/>
            <a:ext cx="3779862" cy="1944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48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" sz="4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Conclusion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Expand the dataset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Apply text mining and natural languale processing to extract other details of a housing listing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Apply machine learning in duplication removal </a:t>
            </a:r>
            <a:r>
              <a:rPr lang="mr-IN" sz="1800" dirty="0" smtClean="0">
                <a:solidFill>
                  <a:srgbClr val="3F3F3F"/>
                </a:solidFill>
              </a:rPr>
              <a:t>–</a:t>
            </a:r>
            <a:r>
              <a:rPr lang="vi-VN" sz="1800" dirty="0" smtClean="0">
                <a:solidFill>
                  <a:srgbClr val="3F3F3F"/>
                </a:solidFill>
              </a:rPr>
              <a:t> compare content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2755465"/>
            <a:ext cx="2290438" cy="212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56" y="2992943"/>
            <a:ext cx="3086334" cy="1563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18" y="2992943"/>
            <a:ext cx="2838148" cy="1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707903" y="2029593"/>
            <a:ext cx="5436095" cy="12961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923928" y="2211709"/>
            <a:ext cx="522007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1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196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Motivation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11465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Objective</a:t>
            </a:r>
            <a:endParaRPr lang="en-US" sz="2000" dirty="0"/>
          </a:p>
        </p:txBody>
      </p:sp>
      <p:sp>
        <p:nvSpPr>
          <p:cNvPr id="5" name="Shape 316"/>
          <p:cNvSpPr txBox="1"/>
          <p:nvPr/>
        </p:nvSpPr>
        <p:spPr>
          <a:xfrm>
            <a:off x="393990" y="74315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dirty="0" smtClean="0">
                <a:solidFill>
                  <a:srgbClr val="3F3F3F"/>
                </a:solidFill>
              </a:rPr>
              <a:t>                </a:t>
            </a: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A system that: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1. </a:t>
            </a:r>
            <a:r>
              <a:rPr lang="vi-VN" sz="1800" dirty="0" smtClean="0">
                <a:solidFill>
                  <a:schemeClr val="accent1"/>
                </a:solidFill>
              </a:rPr>
              <a:t>Automatically </a:t>
            </a:r>
            <a:r>
              <a:rPr lang="vi-VN" sz="1800" dirty="0" smtClean="0">
                <a:solidFill>
                  <a:srgbClr val="3F3F3F"/>
                </a:solidFill>
              </a:rPr>
              <a:t>collect real estate data from </a:t>
            </a:r>
            <a:r>
              <a:rPr lang="vi-VN" sz="1800" dirty="0" smtClean="0">
                <a:solidFill>
                  <a:schemeClr val="accent1"/>
                </a:solidFill>
              </a:rPr>
              <a:t>various resources</a:t>
            </a:r>
            <a:endParaRPr lang="vi-VN" sz="1800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2. </a:t>
            </a:r>
            <a:r>
              <a:rPr lang="vi-VN" sz="1800" dirty="0" smtClean="0">
                <a:solidFill>
                  <a:schemeClr val="accent1"/>
                </a:solidFill>
              </a:rPr>
              <a:t>Analyze</a:t>
            </a:r>
            <a:r>
              <a:rPr lang="vi-VN" sz="1800" dirty="0" smtClean="0">
                <a:solidFill>
                  <a:srgbClr val="3F3F3F"/>
                </a:solidFill>
              </a:rPr>
              <a:t> data and provide an </a:t>
            </a:r>
            <a:r>
              <a:rPr lang="vi-VN" sz="1800" dirty="0" smtClean="0">
                <a:solidFill>
                  <a:schemeClr val="accent1"/>
                </a:solidFill>
              </a:rPr>
              <a:t>insight</a:t>
            </a:r>
            <a:r>
              <a:rPr lang="vi-VN" sz="1800" dirty="0" smtClean="0">
                <a:solidFill>
                  <a:srgbClr val="3F3F3F"/>
                </a:solidFill>
              </a:rPr>
              <a:t> about the housing market in real-time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sp>
        <p:nvSpPr>
          <p:cNvPr id="9" name="Shape 168"/>
          <p:cNvSpPr/>
          <p:nvPr/>
        </p:nvSpPr>
        <p:spPr>
          <a:xfrm>
            <a:off x="393990" y="743155"/>
            <a:ext cx="677666" cy="677666"/>
          </a:xfrm>
          <a:prstGeom prst="ellipse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81"/>
          <p:cNvSpPr/>
          <p:nvPr/>
        </p:nvSpPr>
        <p:spPr>
          <a:xfrm>
            <a:off x="570347" y="918155"/>
            <a:ext cx="324952" cy="327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4028887" y="1142865"/>
            <a:ext cx="546072" cy="1831777"/>
            <a:chOff x="4025928" y="999405"/>
            <a:chExt cx="576064" cy="1932384"/>
          </a:xfrm>
        </p:grpSpPr>
        <p:sp>
          <p:nvSpPr>
            <p:cNvPr id="281" name="Shape 281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Shape 283"/>
          <p:cNvGrpSpPr/>
          <p:nvPr/>
        </p:nvGrpSpPr>
        <p:grpSpPr>
          <a:xfrm rot="5400000">
            <a:off x="5217810" y="1785719"/>
            <a:ext cx="546072" cy="1831777"/>
            <a:chOff x="4025928" y="999405"/>
            <a:chExt cx="576064" cy="1932384"/>
          </a:xfrm>
        </p:grpSpPr>
        <p:sp>
          <p:nvSpPr>
            <p:cNvPr id="284" name="Shape 284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Shape 286"/>
          <p:cNvGrpSpPr/>
          <p:nvPr/>
        </p:nvGrpSpPr>
        <p:grpSpPr>
          <a:xfrm rot="10800000">
            <a:off x="4574957" y="2972862"/>
            <a:ext cx="546072" cy="1831777"/>
            <a:chOff x="4025928" y="999405"/>
            <a:chExt cx="576064" cy="1932384"/>
          </a:xfrm>
        </p:grpSpPr>
        <p:sp>
          <p:nvSpPr>
            <p:cNvPr id="287" name="Shape 287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 rot="-5400000">
            <a:off x="3482330" y="2330010"/>
            <a:ext cx="546072" cy="1831777"/>
            <a:chOff x="4025928" y="999405"/>
            <a:chExt cx="576064" cy="1932384"/>
          </a:xfrm>
        </p:grpSpPr>
        <p:sp>
          <p:nvSpPr>
            <p:cNvPr id="290" name="Shape 290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4635719" y="2563106"/>
            <a:ext cx="1531166" cy="381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3613704" y="2117443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</a:rPr>
              <a:t>Data Cleaning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 rot="-5400000">
            <a:off x="4159743" y="3522585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Crawling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70433" y="3107368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72C0"/>
              </a:buClr>
              <a:buSzPct val="25000"/>
              <a:buFont typeface="Arial"/>
              <a:buNone/>
            </a:pPr>
            <a:r>
              <a:rPr lang="vi-VN" sz="4000" dirty="0" smtClean="0">
                <a:solidFill>
                  <a:srgbClr val="0072C0"/>
                </a:solidFill>
              </a:rPr>
              <a:t>Approach</a:t>
            </a:r>
            <a:endParaRPr lang="en" sz="4000" dirty="0">
              <a:solidFill>
                <a:srgbClr val="007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bg2">
                    <a:lumMod val="75000"/>
                  </a:schemeClr>
                </a:solidFill>
              </a:rPr>
              <a:t>Scrapy</a:t>
            </a:r>
            <a:r>
              <a:rPr lang="vi-VN" sz="24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sz="2400" dirty="0" smtClean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vi-VN" sz="1800" dirty="0" smtClean="0">
                <a:solidFill>
                  <a:srgbClr val="3F3F3F"/>
                </a:solidFill>
              </a:rPr>
              <a:t> Python W</a:t>
            </a:r>
            <a:r>
              <a:rPr lang="en-US" sz="1800" dirty="0" smtClean="0">
                <a:solidFill>
                  <a:srgbClr val="3F3F3F"/>
                </a:solidFill>
              </a:rPr>
              <a:t>e</a:t>
            </a:r>
            <a:r>
              <a:rPr lang="vi-VN" sz="1800" dirty="0" smtClean="0">
                <a:solidFill>
                  <a:srgbClr val="3F3F3F"/>
                </a:solidFill>
              </a:rPr>
              <a:t>b Crawling Framework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365</Words>
  <Application>Microsoft Macintosh PowerPoint</Application>
  <PresentationFormat>On-screen Show (16:9)</PresentationFormat>
  <Paragraphs>142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Cambria Math</vt:lpstr>
      <vt:lpstr>Noto Sans Symbols</vt:lpstr>
      <vt:lpstr>Times New Roman</vt:lpstr>
      <vt:lpstr>Wingdings</vt:lpstr>
      <vt:lpstr>Arial</vt:lpstr>
      <vt:lpstr>Contents Slide Master</vt:lpstr>
      <vt:lpstr>INSIGHTS INTO HOUSING MARKETS IN  HO CHI MINH CITY</vt:lpstr>
      <vt:lpstr>PowerPoint Presentation</vt:lpstr>
      <vt:lpstr>PowerPoint Presentation</vt:lpstr>
      <vt:lpstr>Real Estate Market Overview</vt:lpstr>
      <vt:lpstr>Real Estate Market Overview</vt:lpstr>
      <vt:lpstr>Motivation</vt:lpstr>
      <vt:lpstr>Objective</vt:lpstr>
      <vt:lpstr>Approach</vt:lpstr>
      <vt:lpstr>Data Crawling</vt:lpstr>
      <vt:lpstr>Data Crawling </vt:lpstr>
      <vt:lpstr>Data Storage Format</vt:lpstr>
      <vt:lpstr>Merging Data From Multiple Sources</vt:lpstr>
      <vt:lpstr>Data Grouping</vt:lpstr>
      <vt:lpstr>Data Grouping</vt:lpstr>
      <vt:lpstr>Data Cleaning</vt:lpstr>
      <vt:lpstr>TF-IDF</vt:lpstr>
      <vt:lpstr>Data Cleaning</vt:lpstr>
      <vt:lpstr>Standard Deviation</vt:lpstr>
      <vt:lpstr>Interquartile Range</vt:lpstr>
      <vt:lpstr>Modified Z-Score</vt:lpstr>
      <vt:lpstr>PowerPoint Presentation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cp:lastModifiedBy>Huy Nguyen Hoang Phuc</cp:lastModifiedBy>
  <cp:revision>190</cp:revision>
  <dcterms:modified xsi:type="dcterms:W3CDTF">2017-08-19T16:46:26Z</dcterms:modified>
</cp:coreProperties>
</file>